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72" r:id="rId3"/>
    <p:sldId id="256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>
        <p:scale>
          <a:sx n="50" d="100"/>
          <a:sy n="50" d="100"/>
        </p:scale>
        <p:origin x="-2160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1855A-333D-43F9-9765-2756FF17D79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2A49F-C043-42ED-B87B-13E5D1757F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5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5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F4CD-0FEF-47B5-AD52-A0AE7B2260A2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DD0-9A13-455F-8D5C-88BA69F07CDA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4BE4-E064-4F11-9284-15F6CFC05DFF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116E-AFDC-47EE-97B7-D407581DE791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9362058-0EA3-4D8C-A9DA-27AFA69D8AA5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ADFA-4312-4C7A-A23B-A50A3899B2D2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6A9F-7AAF-4FDA-8D82-AB8D11D5D4C1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CA05-AAC5-4010-B114-48F4C7FC0EFF}" type="datetime1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7426-EB8E-4FE6-AFCB-26A1A9471D78}" type="datetime1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C87A-4991-4F8D-BA97-72D6C2157285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75DC-0514-4C05-9672-3B0EC1B61E64}" type="datetime1">
              <a:rPr lang="en-US" smtClean="0"/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microsoft.com/office/2007/relationships/hdphoto" Target="../media/image4.wdp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4DE21A5-0CDF-4A1E-94BC-A34CB798A84B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SKW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055912"/>
            <a:ext cx="12192000" cy="4662447"/>
          </a:xfrm>
          <a:custGeom>
            <a:avLst/>
            <a:gdLst/>
            <a:ahLst/>
            <a:cxnLst/>
            <a:rect l="l" t="t" r="r" b="b"/>
            <a:pathLst>
              <a:path w="9144000" h="3496945">
                <a:moveTo>
                  <a:pt x="0" y="3496564"/>
                </a:moveTo>
                <a:lnTo>
                  <a:pt x="9144000" y="3496564"/>
                </a:lnTo>
                <a:lnTo>
                  <a:pt x="9144000" y="0"/>
                </a:lnTo>
                <a:lnTo>
                  <a:pt x="0" y="0"/>
                </a:lnTo>
                <a:lnTo>
                  <a:pt x="0" y="3496564"/>
                </a:lnTo>
                <a:close/>
              </a:path>
            </a:pathLst>
          </a:custGeom>
          <a:solidFill>
            <a:srgbClr val="114454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3" name="object 3"/>
          <p:cNvSpPr/>
          <p:nvPr/>
        </p:nvSpPr>
        <p:spPr>
          <a:xfrm>
            <a:off x="1" y="707042"/>
            <a:ext cx="12192000" cy="348870"/>
          </a:xfrm>
          <a:custGeom>
            <a:avLst/>
            <a:gdLst/>
            <a:ahLst/>
            <a:cxnLst/>
            <a:rect l="l" t="t" r="r" b="b"/>
            <a:pathLst>
              <a:path w="9144000" h="261620">
                <a:moveTo>
                  <a:pt x="0" y="261620"/>
                </a:moveTo>
                <a:lnTo>
                  <a:pt x="9144000" y="261620"/>
                </a:lnTo>
                <a:lnTo>
                  <a:pt x="9144000" y="0"/>
                </a:lnTo>
                <a:lnTo>
                  <a:pt x="0" y="0"/>
                </a:lnTo>
                <a:lnTo>
                  <a:pt x="0" y="261620"/>
                </a:lnTo>
                <a:close/>
              </a:path>
            </a:pathLst>
          </a:custGeom>
          <a:solidFill>
            <a:srgbClr val="114454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4" name="object 4"/>
          <p:cNvSpPr/>
          <p:nvPr/>
        </p:nvSpPr>
        <p:spPr>
          <a:xfrm>
            <a:off x="1" y="5718359"/>
            <a:ext cx="12192000" cy="274445"/>
          </a:xfrm>
          <a:custGeom>
            <a:avLst/>
            <a:gdLst/>
            <a:ahLst/>
            <a:cxnLst/>
            <a:rect l="l" t="t" r="r" b="b"/>
            <a:pathLst>
              <a:path w="9144000" h="205739">
                <a:moveTo>
                  <a:pt x="0" y="205739"/>
                </a:moveTo>
                <a:lnTo>
                  <a:pt x="9144000" y="205739"/>
                </a:lnTo>
                <a:lnTo>
                  <a:pt x="9144000" y="0"/>
                </a:lnTo>
                <a:lnTo>
                  <a:pt x="0" y="0"/>
                </a:lnTo>
                <a:lnTo>
                  <a:pt x="0" y="205739"/>
                </a:lnTo>
                <a:close/>
              </a:path>
            </a:pathLst>
          </a:custGeom>
          <a:solidFill>
            <a:srgbClr val="165751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5" name="object 5"/>
          <p:cNvSpPr/>
          <p:nvPr/>
        </p:nvSpPr>
        <p:spPr>
          <a:xfrm>
            <a:off x="1" y="0"/>
            <a:ext cx="12192000" cy="707042"/>
          </a:xfrm>
          <a:custGeom>
            <a:avLst/>
            <a:gdLst/>
            <a:ahLst/>
            <a:cxnLst/>
            <a:rect l="l" t="t" r="r" b="b"/>
            <a:pathLst>
              <a:path w="9144000" h="530860">
                <a:moveTo>
                  <a:pt x="9144000" y="0"/>
                </a:moveTo>
                <a:lnTo>
                  <a:pt x="0" y="0"/>
                </a:lnTo>
                <a:lnTo>
                  <a:pt x="0" y="312280"/>
                </a:lnTo>
                <a:lnTo>
                  <a:pt x="0" y="530352"/>
                </a:lnTo>
                <a:lnTo>
                  <a:pt x="9144000" y="530352"/>
                </a:lnTo>
                <a:lnTo>
                  <a:pt x="9144000" y="312280"/>
                </a:lnTo>
                <a:lnTo>
                  <a:pt x="9144000" y="0"/>
                </a:lnTo>
                <a:close/>
              </a:path>
            </a:pathLst>
          </a:custGeom>
          <a:solidFill>
            <a:srgbClr val="18637B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grpSp>
        <p:nvGrpSpPr>
          <p:cNvPr id="9222" name="object 6"/>
          <p:cNvGrpSpPr/>
          <p:nvPr/>
        </p:nvGrpSpPr>
        <p:grpSpPr bwMode="auto">
          <a:xfrm>
            <a:off x="1" y="5992804"/>
            <a:ext cx="12192000" cy="865196"/>
            <a:chOff x="0" y="4494276"/>
            <a:chExt cx="9144000" cy="649605"/>
          </a:xfrm>
        </p:grpSpPr>
        <p:sp>
          <p:nvSpPr>
            <p:cNvPr id="7" name="object 7"/>
            <p:cNvSpPr/>
            <p:nvPr/>
          </p:nvSpPr>
          <p:spPr>
            <a:xfrm>
              <a:off x="0" y="4494276"/>
              <a:ext cx="9144000" cy="89640"/>
            </a:xfrm>
            <a:custGeom>
              <a:avLst/>
              <a:gdLst/>
              <a:ahLst/>
              <a:cxnLst/>
              <a:rect l="l" t="t" r="r" b="b"/>
              <a:pathLst>
                <a:path w="9144000" h="90170">
                  <a:moveTo>
                    <a:pt x="0" y="89917"/>
                  </a:moveTo>
                  <a:lnTo>
                    <a:pt x="9144000" y="89917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9917"/>
                  </a:lnTo>
                  <a:close/>
                </a:path>
              </a:pathLst>
            </a:custGeom>
            <a:solidFill>
              <a:srgbClr val="3B8D61"/>
            </a:solidFill>
          </p:spPr>
          <p:txBody>
            <a:bodyPr lIns="0" tIns="0" rIns="0" bIns="0"/>
            <a:lstStyle/>
            <a:p>
              <a:pPr>
                <a:defRPr/>
              </a:p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583916"/>
              <a:ext cx="9144000" cy="559965"/>
            </a:xfrm>
            <a:custGeom>
              <a:avLst/>
              <a:gdLst/>
              <a:ahLst/>
              <a:cxnLst/>
              <a:rect l="l" t="t" r="r" b="b"/>
              <a:pathLst>
                <a:path w="9144000" h="559435">
                  <a:moveTo>
                    <a:pt x="9144000" y="0"/>
                  </a:moveTo>
                  <a:lnTo>
                    <a:pt x="0" y="0"/>
                  </a:lnTo>
                  <a:lnTo>
                    <a:pt x="0" y="559306"/>
                  </a:lnTo>
                  <a:lnTo>
                    <a:pt x="9144000" y="55930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4BF6E"/>
            </a:solidFill>
          </p:spPr>
          <p:txBody>
            <a:bodyPr lIns="0" tIns="0" rIns="0" bIns="0"/>
            <a:lstStyle/>
            <a:p>
              <a:pPr>
                <a:defRPr/>
              </a:pPr>
            </a:p>
          </p:txBody>
        </p:sp>
      </p:grpSp>
      <p:sp>
        <p:nvSpPr>
          <p:cNvPr id="9" name="object 9"/>
          <p:cNvSpPr/>
          <p:nvPr/>
        </p:nvSpPr>
        <p:spPr>
          <a:xfrm>
            <a:off x="10159650" y="178312"/>
            <a:ext cx="1553778" cy="87760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10" name="object 10"/>
          <p:cNvSpPr txBox="1"/>
          <p:nvPr/>
        </p:nvSpPr>
        <p:spPr>
          <a:xfrm>
            <a:off x="10412638" y="1054361"/>
            <a:ext cx="1323980" cy="106876"/>
          </a:xfrm>
          <a:prstGeom prst="rect">
            <a:avLst/>
          </a:prstGeom>
        </p:spPr>
        <p:txBody>
          <a:bodyPr lIns="0" tIns="14402" rIns="0" bIns="0">
            <a:spAutoFit/>
          </a:bodyPr>
          <a:lstStyle/>
          <a:p>
            <a:pPr marL="14605">
              <a:spcBef>
                <a:spcPts val="115"/>
              </a:spcBef>
              <a:defRPr/>
            </a:pPr>
            <a:r>
              <a:rPr sz="600" b="1" spc="-6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MAHATMA </a:t>
            </a:r>
            <a:r>
              <a:rPr sz="600" b="1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GANDHI</a:t>
            </a:r>
            <a:r>
              <a:rPr sz="600" b="1" spc="-85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600" b="1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MISSION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305697" y="364375"/>
            <a:ext cx="10362039" cy="3268520"/>
          </a:xfrm>
          <a:prstGeom prst="rect">
            <a:avLst/>
          </a:prstGeom>
        </p:spPr>
        <p:txBody>
          <a:bodyPr lIns="103693" tIns="51846" rIns="103693" bIns="51846">
            <a:norm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sz="27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MGM Institute of Physiotherapy </a:t>
            </a:r>
            <a:br>
              <a:rPr lang="en-US" sz="27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Aurangabad</a:t>
            </a:r>
            <a:br>
              <a:rPr lang="en-US" sz="31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endParaRPr lang="en-US" sz="310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2" name="Subtitle 2"/>
          <p:cNvSpPr txBox="1"/>
          <p:nvPr/>
        </p:nvSpPr>
        <p:spPr>
          <a:xfrm>
            <a:off x="813784" y="4267062"/>
            <a:ext cx="10362041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 Lecture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ULNT4 :-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1418" t="19040" b="19082"/>
          <a:stretch>
            <a:fillRect/>
          </a:stretch>
        </p:blipFill>
        <p:spPr>
          <a:xfrm>
            <a:off x="3638746" y="484632"/>
            <a:ext cx="5241304" cy="6045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6311340" cy="1146205"/>
          </a:xfrm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Romberg test </a:t>
            </a:r>
            <a:r>
              <a:rPr lang="en-US" dirty="0"/>
              <a:t>:-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23445"/>
            <a:ext cx="3992346" cy="4050792"/>
          </a:xfrm>
        </p:spPr>
        <p:txBody>
          <a:bodyPr/>
          <a:lstStyle/>
          <a:p>
            <a:r>
              <a:rPr lang="en-US" u="sng" dirty="0"/>
              <a:t>Test position </a:t>
            </a:r>
            <a:r>
              <a:rPr lang="en-US" dirty="0"/>
              <a:t>:-  standing with eyes closed.</a:t>
            </a:r>
            <a:endParaRPr lang="en-US" dirty="0"/>
          </a:p>
          <a:p>
            <a:r>
              <a:rPr lang="en-US" dirty="0"/>
              <a:t>Position held for </a:t>
            </a:r>
            <a:r>
              <a:rPr lang="en-US" u="sng" dirty="0"/>
              <a:t>20-30sec.</a:t>
            </a:r>
            <a:endParaRPr lang="en-US" u="sng" dirty="0"/>
          </a:p>
          <a:p>
            <a:r>
              <a:rPr lang="en-US" dirty="0"/>
              <a:t>If body begins to </a:t>
            </a:r>
            <a:r>
              <a:rPr lang="en-US" u="sng" dirty="0"/>
              <a:t>sway excessively </a:t>
            </a:r>
            <a:r>
              <a:rPr lang="en-US" dirty="0"/>
              <a:t>or </a:t>
            </a:r>
            <a:r>
              <a:rPr lang="en-US" u="sng" dirty="0"/>
              <a:t>patient loses balance </a:t>
            </a:r>
            <a:r>
              <a:rPr lang="en-US" dirty="0"/>
              <a:t>, test is considered positive for an upper motor neuron lesions.  </a:t>
            </a:r>
            <a:endParaRPr lang="en-US" dirty="0"/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1311" y="1564751"/>
            <a:ext cx="3044858" cy="44094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6501" y="2083324"/>
            <a:ext cx="6362700" cy="298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7065484" cy="1174486"/>
          </a:xfrm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dirty="0"/>
              <a:t>Lhermitte sign :-</a:t>
            </a:r>
            <a:endParaRPr lang="en-IN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91093"/>
            <a:ext cx="10058400" cy="43811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UMN lesion </a:t>
            </a:r>
            <a:endParaRPr lang="en-US" dirty="0"/>
          </a:p>
          <a:p>
            <a:r>
              <a:rPr lang="en-US" dirty="0"/>
              <a:t>Test position : long sitting position.</a:t>
            </a:r>
            <a:endParaRPr lang="en-IN" dirty="0"/>
          </a:p>
          <a:p>
            <a:r>
              <a:rPr lang="en-IN" dirty="0"/>
              <a:t>Procedure:-</a:t>
            </a:r>
            <a:endParaRPr lang="en-I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Positive test :- sharp , electric shock like pain down the spine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Indicates meningeal irritation or cervical myelopathy 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24" y="409218"/>
            <a:ext cx="10058400" cy="104251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100" dirty="0"/>
              <a:t>Tests for vascular signs and symptoms </a:t>
            </a:r>
            <a:r>
              <a:rPr lang="en-US" dirty="0"/>
              <a:t>:-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580" y="1630838"/>
            <a:ext cx="10058400" cy="46002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800" u="sng" dirty="0"/>
              <a:t>Vertebral artery ( cervical quadrant ) test </a:t>
            </a:r>
            <a:r>
              <a:rPr lang="en-US" sz="2800" dirty="0"/>
              <a:t>:-</a:t>
            </a:r>
            <a:endParaRPr lang="en-US" sz="2800" dirty="0"/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t="31975" b="32080"/>
          <a:stretch>
            <a:fillRect/>
          </a:stretch>
        </p:blipFill>
        <p:spPr>
          <a:xfrm>
            <a:off x="2564091" y="2271860"/>
            <a:ext cx="6052008" cy="3869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58766"/>
            <a:ext cx="7433129" cy="120276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for cervical instability :-</a:t>
            </a:r>
            <a:endParaRPr lang="e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9" y="1461531"/>
            <a:ext cx="8724600" cy="520321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u="sng" dirty="0"/>
              <a:t>Anterior shear or sagittal stress test </a:t>
            </a:r>
            <a:r>
              <a:rPr lang="en-US" sz="2400" dirty="0"/>
              <a:t>:- 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 lvl="1"/>
            <a:r>
              <a:rPr lang="en-US" sz="2200" dirty="0"/>
              <a:t>To test integrity of supporting ligamentous &amp; capsular tissues of cervical spine</a:t>
            </a:r>
            <a:r>
              <a:rPr lang="en-IN" sz="2200" dirty="0"/>
              <a:t>.</a:t>
            </a:r>
            <a:endParaRPr lang="en-IN" sz="2200" dirty="0"/>
          </a:p>
          <a:p>
            <a:pPr lvl="1"/>
            <a:r>
              <a:rPr lang="en-US" sz="2200" dirty="0"/>
              <a:t>Patient position : supine with head in neutral.</a:t>
            </a:r>
            <a:endParaRPr lang="en-US" sz="2200" dirty="0"/>
          </a:p>
          <a:p>
            <a:pPr lvl="1"/>
            <a:r>
              <a:rPr lang="en-US" sz="2200" dirty="0"/>
              <a:t>Test procedure :-</a:t>
            </a:r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r>
              <a:rPr lang="en-US" sz="2200" u="sng" dirty="0"/>
              <a:t>Positive test </a:t>
            </a:r>
            <a:r>
              <a:rPr lang="en-US" sz="2200" dirty="0"/>
              <a:t>:- nystagmus, pupillary changes, dizziness, soft end feel, nausea , facial or lip paresthesia .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4269" y="2604735"/>
            <a:ext cx="4557516" cy="291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types of ULTT in details. 7 Marks</a:t>
            </a:r>
            <a:endParaRPr lang="en-US" dirty="0" smtClean="0"/>
          </a:p>
          <a:p>
            <a:r>
              <a:rPr lang="en-US" dirty="0" smtClean="0"/>
              <a:t>Special tests for cervical </a:t>
            </a:r>
            <a:r>
              <a:rPr lang="en-US" dirty="0" err="1" smtClean="0"/>
              <a:t>spondylosis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smtClean="0"/>
              <a:t>Quadrant test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853707">
            <a:off x="6099142" y="1073635"/>
            <a:ext cx="4119513" cy="3421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96088">
            <a:off x="1412153" y="1222978"/>
            <a:ext cx="3810000" cy="292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986" y="1404594"/>
            <a:ext cx="9602002" cy="298452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 special tests 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/>
          <a:srcRect l="33906" t="15557" r="15407" b="1030"/>
          <a:stretch>
            <a:fillRect/>
          </a:stretch>
        </p:blipFill>
        <p:spPr>
          <a:xfrm>
            <a:off x="8465269" y="1680799"/>
            <a:ext cx="2847120" cy="2432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-873125" y="4669790"/>
            <a:ext cx="116598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5830" eaLnBrk="1" hangingPunct="1">
              <a:buSzPct val="65000"/>
            </a:pPr>
            <a:r>
              <a:rPr lang="en-US" sz="2000" dirty="0">
                <a:cs typeface="+mn-lt"/>
                <a:sym typeface="+mn-ea"/>
              </a:rPr>
              <a:t>Dr. surendra Wani </a:t>
            </a:r>
            <a:endParaRPr lang="en-US" sz="2000" dirty="0">
              <a:ea typeface="+mn-ea"/>
              <a:cs typeface="+mn-lt"/>
            </a:endParaRPr>
          </a:p>
          <a:p>
            <a:pPr algn="ctr" defTabSz="925830" eaLnBrk="1" hangingPunct="1">
              <a:buSzPct val="65000"/>
            </a:pPr>
            <a:r>
              <a:rPr lang="en-US" sz="2000" dirty="0">
                <a:cs typeface="+mn-lt"/>
                <a:sym typeface="+mn-ea"/>
              </a:rPr>
              <a:t>Dept. Of Musculoskeletal Physiotherapy</a:t>
            </a:r>
            <a:endParaRPr lang="en-US" sz="2000" dirty="0">
              <a:ea typeface="+mn-ea"/>
              <a:cs typeface="+mn-lt"/>
            </a:endParaRPr>
          </a:p>
          <a:p>
            <a:pPr algn="ctr" defTabSz="925830" eaLnBrk="1" hangingPunct="1">
              <a:buSzPct val="65000"/>
            </a:pPr>
            <a:r>
              <a:rPr lang="en-US" sz="2000" dirty="0">
                <a:cs typeface="+mn-lt"/>
                <a:sym typeface="+mn-ea"/>
              </a:rPr>
              <a:t>MGM Institute Of Physiotherapy</a:t>
            </a:r>
            <a:endParaRPr lang="en-US" sz="2000" dirty="0">
              <a:ea typeface="+mn-ea"/>
              <a:cs typeface="+mn-lt"/>
            </a:endParaRPr>
          </a:p>
          <a:p>
            <a:pPr algn="ctr" defTabSz="925830" eaLnBrk="1" hangingPunct="1">
              <a:buSzPct val="65000"/>
            </a:pPr>
            <a:r>
              <a:rPr lang="en-US" sz="2000" dirty="0">
                <a:cs typeface="+mn-lt"/>
                <a:sym typeface="+mn-ea"/>
              </a:rPr>
              <a:t>Chh. Sambhajinagar</a:t>
            </a:r>
            <a:endParaRPr lang="en-US" sz="2000" b="1" dirty="0">
              <a:cs typeface="+mn-lt"/>
              <a:sym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and demonstrate the procedure for performing Cervical spine special tests.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788" y="304674"/>
            <a:ext cx="10058400" cy="1609344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Distraction test </a:t>
            </a:r>
            <a:r>
              <a:rPr lang="en-US" dirty="0"/>
              <a:t>:-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77971"/>
            <a:ext cx="10058400" cy="4494229"/>
          </a:xfrm>
        </p:spPr>
        <p:txBody>
          <a:bodyPr>
            <a:normAutofit/>
          </a:bodyPr>
          <a:lstStyle/>
          <a:p>
            <a:r>
              <a:rPr lang="en-US" dirty="0"/>
              <a:t>Purpose :- </a:t>
            </a:r>
            <a:r>
              <a:rPr lang="en-US" dirty="0">
                <a:solidFill>
                  <a:srgbClr val="CC0000"/>
                </a:solidFill>
              </a:rPr>
              <a:t>cervical radiculopathy </a:t>
            </a:r>
            <a:endParaRPr lang="en-US" dirty="0">
              <a:solidFill>
                <a:srgbClr val="CC0000"/>
              </a:solidFill>
            </a:endParaRPr>
          </a:p>
          <a:p>
            <a:r>
              <a:rPr lang="en-US" dirty="0"/>
              <a:t>Test position :- </a:t>
            </a:r>
            <a:r>
              <a:rPr lang="en-US" dirty="0">
                <a:solidFill>
                  <a:srgbClr val="CC0000"/>
                </a:solidFill>
              </a:rPr>
              <a:t>supine or sitting upright </a:t>
            </a:r>
            <a:endParaRPr lang="en-US" dirty="0">
              <a:solidFill>
                <a:srgbClr val="CC0000"/>
              </a:solidFill>
            </a:endParaRPr>
          </a:p>
          <a:p>
            <a:r>
              <a:rPr lang="en-US" dirty="0"/>
              <a:t>Technique :-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Positive test :- </a:t>
            </a:r>
            <a:r>
              <a:rPr lang="en-US" dirty="0">
                <a:solidFill>
                  <a:srgbClr val="CC0000"/>
                </a:solidFill>
              </a:rPr>
              <a:t>if pain is relieved .</a:t>
            </a:r>
            <a:endParaRPr lang="en-US" dirty="0">
              <a:solidFill>
                <a:srgbClr val="CC0000"/>
              </a:solidFill>
            </a:endParaRPr>
          </a:p>
          <a:p>
            <a:r>
              <a:rPr lang="en-US" dirty="0">
                <a:solidFill>
                  <a:srgbClr val="CC0000"/>
                </a:solidFill>
              </a:rPr>
              <a:t>If increased pain :- muscle spasm ,sprain ,strain </a:t>
            </a:r>
            <a:r>
              <a:rPr lang="en-US" dirty="0" err="1">
                <a:solidFill>
                  <a:srgbClr val="CC0000"/>
                </a:solidFill>
              </a:rPr>
              <a:t>etc</a:t>
            </a:r>
            <a:r>
              <a:rPr lang="en-US" dirty="0">
                <a:solidFill>
                  <a:srgbClr val="CC0000"/>
                </a:solidFill>
              </a:rPr>
              <a:t> </a:t>
            </a:r>
            <a:endParaRPr lang="en-US" dirty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638" t="2532" r="1610" b="6329"/>
          <a:stretch>
            <a:fillRect/>
          </a:stretch>
        </p:blipFill>
        <p:spPr>
          <a:xfrm>
            <a:off x="5985939" y="1914018"/>
            <a:ext cx="5585369" cy="3280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17" y="220681"/>
            <a:ext cx="10058400" cy="1609344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/>
              <a:t>Foraminal compression (Spurling’s) test  </a:t>
            </a:r>
            <a:r>
              <a:rPr lang="en-US" dirty="0"/>
              <a:t>:-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312" y="1979630"/>
            <a:ext cx="5594902" cy="4506011"/>
          </a:xfrm>
        </p:spPr>
        <p:txBody>
          <a:bodyPr>
            <a:normAutofit/>
          </a:bodyPr>
          <a:lstStyle/>
          <a:p>
            <a:r>
              <a:rPr lang="en-US" dirty="0"/>
              <a:t>Test position :- </a:t>
            </a:r>
            <a:r>
              <a:rPr lang="en-US" dirty="0">
                <a:solidFill>
                  <a:srgbClr val="CC0000"/>
                </a:solidFill>
              </a:rPr>
              <a:t>upright sitting </a:t>
            </a:r>
            <a:endParaRPr lang="en-US" dirty="0">
              <a:solidFill>
                <a:srgbClr val="CC0000"/>
              </a:solidFill>
            </a:endParaRPr>
          </a:p>
          <a:p>
            <a:r>
              <a:rPr lang="en-US" dirty="0"/>
              <a:t>Technique :- 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stage :- </a:t>
            </a:r>
            <a:r>
              <a:rPr lang="en-US" dirty="0">
                <a:solidFill>
                  <a:srgbClr val="CC0000"/>
                </a:solidFill>
              </a:rPr>
              <a:t>compression with head in neutral </a:t>
            </a:r>
            <a:endParaRPr lang="en-US" dirty="0">
              <a:solidFill>
                <a:srgbClr val="CC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stage :- </a:t>
            </a:r>
            <a:r>
              <a:rPr lang="en-US" dirty="0">
                <a:solidFill>
                  <a:srgbClr val="CC0000"/>
                </a:solidFill>
              </a:rPr>
              <a:t>axial compression with head in extension </a:t>
            </a:r>
            <a:endParaRPr lang="en-US" dirty="0">
              <a:solidFill>
                <a:srgbClr val="CC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stage :- </a:t>
            </a:r>
            <a:r>
              <a:rPr lang="en-US" dirty="0">
                <a:solidFill>
                  <a:srgbClr val="CC0000"/>
                </a:solidFill>
              </a:rPr>
              <a:t>axial compression with head in extension and rotation .</a:t>
            </a:r>
            <a:endParaRPr lang="en-US" dirty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C0000"/>
              </a:solidFill>
            </a:endParaRPr>
          </a:p>
          <a:p>
            <a:r>
              <a:rPr lang="en-US" dirty="0"/>
              <a:t>Positive test :- </a:t>
            </a:r>
            <a:r>
              <a:rPr lang="en-US" dirty="0">
                <a:solidFill>
                  <a:srgbClr val="CC0000"/>
                </a:solidFill>
              </a:rPr>
              <a:t>provoke symptoms </a:t>
            </a:r>
            <a:endParaRPr lang="en-US" dirty="0">
              <a:solidFill>
                <a:srgbClr val="CC0000"/>
              </a:solidFill>
            </a:endParaRPr>
          </a:p>
          <a:p>
            <a:r>
              <a:rPr lang="en-US" dirty="0"/>
              <a:t>Stenosis, cervical spondylosis , osteophytes, inflamed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4716" t="-1746" r="6605" b="20698"/>
          <a:stretch>
            <a:fillRect/>
          </a:stretch>
        </p:blipFill>
        <p:spPr>
          <a:xfrm>
            <a:off x="6476214" y="4049051"/>
            <a:ext cx="5194168" cy="2200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1019" t="17966" r="-1" b="14263"/>
          <a:stretch>
            <a:fillRect/>
          </a:stretch>
        </p:blipFill>
        <p:spPr>
          <a:xfrm>
            <a:off x="8059917" y="1025353"/>
            <a:ext cx="3167406" cy="2465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54" y="239535"/>
            <a:ext cx="10058400" cy="1609344"/>
          </a:xfrm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dirty="0"/>
              <a:t>Upper limb neurodynamic tests :-</a:t>
            </a:r>
            <a:endParaRPr lang="en-IN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6500" y="2120899"/>
            <a:ext cx="11387578" cy="45438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29938"/>
            <a:ext cx="3398457" cy="1329180"/>
          </a:xfrm>
        </p:spPr>
        <p:txBody>
          <a:bodyPr>
            <a:normAutofit/>
          </a:bodyPr>
          <a:lstStyle/>
          <a:p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ULNT1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:-</a:t>
            </a:r>
            <a:endParaRPr lang="en-IN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34672" y="499622"/>
            <a:ext cx="7277493" cy="600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80938"/>
            <a:ext cx="2993105" cy="1287607"/>
          </a:xfrm>
        </p:spPr>
        <p:txBody>
          <a:bodyPr>
            <a:normAutofit/>
          </a:bodyPr>
          <a:lstStyle/>
          <a:p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ULNT2 </a:t>
            </a:r>
            <a:r>
              <a:rPr lang="en-US" sz="4800" dirty="0"/>
              <a:t>:-</a:t>
            </a:r>
            <a:endParaRPr lang="en-IN" sz="4800" dirty="0"/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r="1460" b="7952"/>
          <a:stretch>
            <a:fillRect/>
          </a:stretch>
        </p:blipFill>
        <p:spPr>
          <a:xfrm rot="16200000">
            <a:off x="4349301" y="-453656"/>
            <a:ext cx="6478552" cy="788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3068519" cy="1127352"/>
          </a:xfrm>
        </p:spPr>
        <p:txBody>
          <a:bodyPr/>
          <a:lstStyle/>
          <a:p>
            <a:r>
              <a:rPr lang="en-US" dirty="0"/>
              <a:t>ULNT3 :-</a:t>
            </a:r>
            <a:endParaRPr lang="en-IN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53003" y="1875934"/>
            <a:ext cx="5787682" cy="42137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1924</Words>
  <Application>WPS Presentation</Application>
  <PresentationFormat>Custom</PresentationFormat>
  <Paragraphs>160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SimSun</vt:lpstr>
      <vt:lpstr>Wingdings</vt:lpstr>
      <vt:lpstr>Arial</vt:lpstr>
      <vt:lpstr>Times New Roman</vt:lpstr>
      <vt:lpstr>Garamond</vt:lpstr>
      <vt:lpstr>Algerian</vt:lpstr>
      <vt:lpstr>Courier New</vt:lpstr>
      <vt:lpstr>Rockwell</vt:lpstr>
      <vt:lpstr>Microsoft YaHei</vt:lpstr>
      <vt:lpstr>Arial Unicode MS</vt:lpstr>
      <vt:lpstr>Rockwell Condensed</vt:lpstr>
      <vt:lpstr>Calibri</vt:lpstr>
      <vt:lpstr>Wood Type</vt:lpstr>
      <vt:lpstr>PowerPoint 演示文稿</vt:lpstr>
      <vt:lpstr>Cervical special tests </vt:lpstr>
      <vt:lpstr>Objectives</vt:lpstr>
      <vt:lpstr>Distraction test :-</vt:lpstr>
      <vt:lpstr>Foraminal compression (Spurling’s) test  :- </vt:lpstr>
      <vt:lpstr>Upper limb neurodynamic tests :-</vt:lpstr>
      <vt:lpstr>ULNT1:-</vt:lpstr>
      <vt:lpstr>ULNT2 :-</vt:lpstr>
      <vt:lpstr>ULNT3 :-</vt:lpstr>
      <vt:lpstr>ULNT4 :-</vt:lpstr>
      <vt:lpstr>Romberg test :-</vt:lpstr>
      <vt:lpstr>Lhermitte sign :-</vt:lpstr>
      <vt:lpstr>Tests for vascular signs and symptoms :-</vt:lpstr>
      <vt:lpstr>Test for cervical instability :-</vt:lpstr>
      <vt:lpstr>SUMMARY &amp; Questions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Cervical special tests</dc:title>
  <dc:creator>bhavana Rajpurohit</dc:creator>
  <cp:lastModifiedBy>HP</cp:lastModifiedBy>
  <cp:revision>36</cp:revision>
  <dcterms:created xsi:type="dcterms:W3CDTF">2018-12-31T06:27:00Z</dcterms:created>
  <dcterms:modified xsi:type="dcterms:W3CDTF">2024-06-20T04:34:53Z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52D797DA625242A2A33024F2DA91B8F9_12</vt:lpwstr>
  </property>
  <property fmtid="{D5CDD505-2E9C-101B-9397-08002B2CF9AE}" pid="3" name="KSOProductBuildVer">
    <vt:lpwstr>1033-12.2.0.17119</vt:lpwstr>
  </property>
</Properties>
</file>